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94" r:id="rId1"/>
  </p:sldMasterIdLst>
  <p:notesMasterIdLst>
    <p:notesMasterId r:id="rId34"/>
  </p:notesMasterIdLst>
  <p:sldIdLst>
    <p:sldId id="256" r:id="rId2"/>
    <p:sldId id="277" r:id="rId3"/>
    <p:sldId id="291" r:id="rId4"/>
    <p:sldId id="293" r:id="rId5"/>
    <p:sldId id="261" r:id="rId6"/>
    <p:sldId id="262" r:id="rId7"/>
    <p:sldId id="263" r:id="rId8"/>
    <p:sldId id="260" r:id="rId9"/>
    <p:sldId id="259" r:id="rId10"/>
    <p:sldId id="296" r:id="rId11"/>
    <p:sldId id="298" r:id="rId12"/>
    <p:sldId id="266" r:id="rId13"/>
    <p:sldId id="280" r:id="rId14"/>
    <p:sldId id="267" r:id="rId15"/>
    <p:sldId id="281" r:id="rId16"/>
    <p:sldId id="268" r:id="rId17"/>
    <p:sldId id="282" r:id="rId18"/>
    <p:sldId id="269" r:id="rId19"/>
    <p:sldId id="283" r:id="rId20"/>
    <p:sldId id="294" r:id="rId21"/>
    <p:sldId id="295" r:id="rId22"/>
    <p:sldId id="271" r:id="rId23"/>
    <p:sldId id="285" r:id="rId24"/>
    <p:sldId id="272" r:id="rId25"/>
    <p:sldId id="286" r:id="rId26"/>
    <p:sldId id="273" r:id="rId27"/>
    <p:sldId id="287" r:id="rId28"/>
    <p:sldId id="274" r:id="rId29"/>
    <p:sldId id="288" r:id="rId30"/>
    <p:sldId id="275" r:id="rId31"/>
    <p:sldId id="289" r:id="rId32"/>
    <p:sldId id="279" r:id="rId3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787"/>
    <p:restoredTop sz="94748"/>
  </p:normalViewPr>
  <p:slideViewPr>
    <p:cSldViewPr snapToGrid="0">
      <p:cViewPr varScale="1">
        <p:scale>
          <a:sx n="152" d="100"/>
          <a:sy n="152" d="100"/>
        </p:scale>
        <p:origin x="32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2F09AA-4038-1C4E-9CE2-B82F8AE2400A}" type="datetimeFigureOut">
              <a:rPr lang="en-US" smtClean="0"/>
              <a:t>11/28/23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D8629A-B6AD-1D41-A892-E9CC1B4CCB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643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D8629A-B6AD-1D41-A892-E9CC1B4CCB6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5023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D8629A-B6AD-1D41-A892-E9CC1B4CCB6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558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0AE7F-FB35-5D42-84B4-58DA634AA818}" type="datetimeFigureOut">
              <a:rPr lang="en-US" smtClean="0"/>
              <a:t>11/28/23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406C4-2744-AA44-8243-AA73DDB0AD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8686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0AE7F-FB35-5D42-84B4-58DA634AA818}" type="datetimeFigureOut">
              <a:rPr lang="en-US" smtClean="0"/>
              <a:t>11/28/23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406C4-2744-AA44-8243-AA73DDB0AD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207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0AE7F-FB35-5D42-84B4-58DA634AA818}" type="datetimeFigureOut">
              <a:rPr lang="en-US" smtClean="0"/>
              <a:t>11/28/23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406C4-2744-AA44-8243-AA73DDB0AD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0442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0AE7F-FB35-5D42-84B4-58DA634AA818}" type="datetimeFigureOut">
              <a:rPr lang="en-US" smtClean="0"/>
              <a:t>11/28/23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406C4-2744-AA44-8243-AA73DDB0AD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2023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0AE7F-FB35-5D42-84B4-58DA634AA818}" type="datetimeFigureOut">
              <a:rPr lang="en-US" smtClean="0"/>
              <a:t>11/28/23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406C4-2744-AA44-8243-AA73DDB0AD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0699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0AE7F-FB35-5D42-84B4-58DA634AA818}" type="datetimeFigureOut">
              <a:rPr lang="en-US" smtClean="0"/>
              <a:t>11/28/23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406C4-2744-AA44-8243-AA73DDB0AD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2906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0AE7F-FB35-5D42-84B4-58DA634AA818}" type="datetimeFigureOut">
              <a:rPr lang="en-US" smtClean="0"/>
              <a:t>11/28/23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406C4-2744-AA44-8243-AA73DDB0ADC3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46288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0AE7F-FB35-5D42-84B4-58DA634AA818}" type="datetimeFigureOut">
              <a:rPr lang="en-US" smtClean="0"/>
              <a:t>11/28/23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406C4-2744-AA44-8243-AA73DDB0AD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881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0AE7F-FB35-5D42-84B4-58DA634AA818}" type="datetimeFigureOut">
              <a:rPr lang="en-US" smtClean="0"/>
              <a:t>11/28/23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406C4-2744-AA44-8243-AA73DDB0AD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2087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0AE7F-FB35-5D42-84B4-58DA634AA818}" type="datetimeFigureOut">
              <a:rPr lang="en-US" smtClean="0"/>
              <a:t>11/28/23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406C4-2744-AA44-8243-AA73DDB0AD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1378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2860AE7F-FB35-5D42-84B4-58DA634AA818}" type="datetimeFigureOut">
              <a:rPr lang="en-US" smtClean="0"/>
              <a:t>11/28/23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406C4-2744-AA44-8243-AA73DDB0AD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713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2860AE7F-FB35-5D42-84B4-58DA634AA818}" type="datetimeFigureOut">
              <a:rPr lang="en-US" smtClean="0"/>
              <a:t>11/28/23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AF0406C4-2744-AA44-8243-AA73DDB0AD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1587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5" r:id="rId1"/>
    <p:sldLayoutId id="2147483896" r:id="rId2"/>
    <p:sldLayoutId id="2147483897" r:id="rId3"/>
    <p:sldLayoutId id="2147483898" r:id="rId4"/>
    <p:sldLayoutId id="2147483899" r:id="rId5"/>
    <p:sldLayoutId id="2147483900" r:id="rId6"/>
    <p:sldLayoutId id="2147483901" r:id="rId7"/>
    <p:sldLayoutId id="2147483902" r:id="rId8"/>
    <p:sldLayoutId id="2147483903" r:id="rId9"/>
    <p:sldLayoutId id="2147483904" r:id="rId10"/>
    <p:sldLayoutId id="2147483905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hyperlink" Target="https://mltop10.info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4C4D5011-E3F4-AEA0-D2E1-B2385E3F13DC}"/>
              </a:ext>
            </a:extLst>
          </p:cNvPr>
          <p:cNvSpPr txBox="1">
            <a:spLocks/>
          </p:cNvSpPr>
          <p:nvPr/>
        </p:nvSpPr>
        <p:spPr bwMode="blackWhite">
          <a:xfrm>
            <a:off x="2225198" y="1546918"/>
            <a:ext cx="7729728" cy="1188720"/>
          </a:xfrm>
          <a:prstGeom prst="rect">
            <a:avLst/>
          </a:prstGeom>
          <a:solidFill>
            <a:srgbClr val="FFFFFF"/>
          </a:solidFill>
          <a:ln w="38100" cap="sq">
            <a:solidFill>
              <a:srgbClr val="404040"/>
            </a:solidFill>
            <a:miter lim="800000"/>
          </a:ln>
        </p:spPr>
        <p:txBody>
          <a:bodyPr vert="horz" lIns="274320" tIns="182880" rIns="274320" bIns="182880" rtlCol="0" anchor="ctr" anchorCtr="1">
            <a:normAutofit fontScale="6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OWASP ML Top 10</a:t>
            </a:r>
          </a:p>
          <a:p>
            <a:br>
              <a:rPr lang="en-US" dirty="0"/>
            </a:br>
            <a:r>
              <a:rPr lang="en-US" dirty="0"/>
              <a:t>Null  |  Hyderabad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55531FF-C433-70AF-A65F-4016306B09BB}"/>
              </a:ext>
            </a:extLst>
          </p:cNvPr>
          <p:cNvSpPr txBox="1">
            <a:spLocks/>
          </p:cNvSpPr>
          <p:nvPr/>
        </p:nvSpPr>
        <p:spPr bwMode="blackWhite">
          <a:xfrm>
            <a:off x="7645400" y="4508500"/>
            <a:ext cx="2309526" cy="802582"/>
          </a:xfrm>
          <a:prstGeom prst="rect">
            <a:avLst/>
          </a:prstGeom>
          <a:solidFill>
            <a:srgbClr val="FFFFFF"/>
          </a:solidFill>
          <a:ln w="38100" cap="sq">
            <a:solidFill>
              <a:srgbClr val="404040"/>
            </a:solidFill>
            <a:miter lim="800000"/>
          </a:ln>
        </p:spPr>
        <p:txBody>
          <a:bodyPr vert="horz" lIns="274320" tIns="182880" rIns="274320" bIns="182880" rtlCol="0" anchor="ctr" anchorCtr="1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14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Presented by</a:t>
            </a:r>
          </a:p>
          <a:p>
            <a:pPr>
              <a:spcAft>
                <a:spcPts val="600"/>
              </a:spcAft>
            </a:pPr>
            <a:r>
              <a:rPr lang="en-US" sz="14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M S Nishanth</a:t>
            </a:r>
          </a:p>
        </p:txBody>
      </p:sp>
    </p:spTree>
    <p:extLst>
      <p:ext uri="{BB962C8B-B14F-4D97-AF65-F5344CB8AC3E}">
        <p14:creationId xmlns:p14="http://schemas.microsoft.com/office/powerpoint/2010/main" val="37441473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7B60BD-A0A5-7B7B-3C1B-D183C5AE49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4017" y="228326"/>
            <a:ext cx="7729728" cy="1188720"/>
          </a:xfrm>
        </p:spPr>
        <p:txBody>
          <a:bodyPr>
            <a:normAutofit/>
          </a:bodyPr>
          <a:lstStyle/>
          <a:p>
            <a:r>
              <a:rPr lang="en-US" dirty="0"/>
              <a:t>ML Ops - </a:t>
            </a:r>
            <a:r>
              <a:rPr lang="en-IN" b="0" i="0" dirty="0">
                <a:solidFill>
                  <a:srgbClr val="3C3C3C"/>
                </a:solidFill>
                <a:effectLst/>
                <a:latin typeface="Mont"/>
              </a:rPr>
              <a:t>The Manual Cycle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C38320-C7B5-8663-713A-5617ED590F9E}"/>
              </a:ext>
            </a:extLst>
          </p:cNvPr>
          <p:cNvSpPr txBox="1"/>
          <p:nvPr/>
        </p:nvSpPr>
        <p:spPr>
          <a:xfrm>
            <a:off x="9652009" y="6477268"/>
            <a:ext cx="2539991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Image </a:t>
            </a:r>
            <a:r>
              <a:rPr lang="en-US" sz="800" dirty="0" err="1">
                <a:solidFill>
                  <a:schemeClr val="bg1"/>
                </a:solidFill>
              </a:rPr>
              <a:t>src</a:t>
            </a:r>
            <a:r>
              <a:rPr lang="en-US" sz="800" dirty="0">
                <a:solidFill>
                  <a:schemeClr val="bg1"/>
                </a:solidFill>
              </a:rPr>
              <a:t>: https://</a:t>
            </a:r>
            <a:r>
              <a:rPr lang="en-US" sz="800" dirty="0" err="1">
                <a:solidFill>
                  <a:schemeClr val="bg1"/>
                </a:solidFill>
              </a:rPr>
              <a:t>valohai.com</a:t>
            </a:r>
            <a:r>
              <a:rPr lang="en-US" sz="800" dirty="0">
                <a:solidFill>
                  <a:schemeClr val="bg1"/>
                </a:solidFill>
              </a:rPr>
              <a:t>/machine-learning-pipeline/</a:t>
            </a:r>
          </a:p>
        </p:txBody>
      </p:sp>
      <p:pic>
        <p:nvPicPr>
          <p:cNvPr id="6" name="Picture 2" descr="Machine Learning Pipeline - Manual Cycle">
            <a:extLst>
              <a:ext uri="{FF2B5EF4-FFF2-40B4-BE49-F238E27FC236}">
                <a16:creationId xmlns:a16="http://schemas.microsoft.com/office/drawing/2014/main" id="{9E7B7C7E-B692-7275-5F3F-A8827D72871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9" t="2" r="4410" b="-3"/>
          <a:stretch/>
        </p:blipFill>
        <p:spPr bwMode="auto">
          <a:xfrm>
            <a:off x="2335541" y="2595272"/>
            <a:ext cx="7731125" cy="2703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08130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7B60BD-A0A5-7B7B-3C1B-D183C5AE49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4017" y="228326"/>
            <a:ext cx="7729728" cy="1188720"/>
          </a:xfrm>
        </p:spPr>
        <p:txBody>
          <a:bodyPr>
            <a:normAutofit/>
          </a:bodyPr>
          <a:lstStyle/>
          <a:p>
            <a:r>
              <a:rPr lang="en-US" dirty="0"/>
              <a:t>ML Ops - </a:t>
            </a:r>
            <a:r>
              <a:rPr lang="en-IN" b="0" i="0" dirty="0">
                <a:solidFill>
                  <a:srgbClr val="3C3C3C"/>
                </a:solidFill>
                <a:effectLst/>
                <a:latin typeface="Mont"/>
              </a:rPr>
              <a:t>The Automated Pipeline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C38320-C7B5-8663-713A-5617ED590F9E}"/>
              </a:ext>
            </a:extLst>
          </p:cNvPr>
          <p:cNvSpPr txBox="1"/>
          <p:nvPr/>
        </p:nvSpPr>
        <p:spPr>
          <a:xfrm>
            <a:off x="9652009" y="6477268"/>
            <a:ext cx="2539991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Image </a:t>
            </a:r>
            <a:r>
              <a:rPr lang="en-US" sz="800" dirty="0" err="1">
                <a:solidFill>
                  <a:schemeClr val="bg1"/>
                </a:solidFill>
              </a:rPr>
              <a:t>src</a:t>
            </a:r>
            <a:r>
              <a:rPr lang="en-US" sz="800" dirty="0">
                <a:solidFill>
                  <a:schemeClr val="bg1"/>
                </a:solidFill>
              </a:rPr>
              <a:t>: https://</a:t>
            </a:r>
            <a:r>
              <a:rPr lang="en-US" sz="800" dirty="0" err="1">
                <a:solidFill>
                  <a:schemeClr val="bg1"/>
                </a:solidFill>
              </a:rPr>
              <a:t>valohai.com</a:t>
            </a:r>
            <a:r>
              <a:rPr lang="en-US" sz="800" dirty="0">
                <a:solidFill>
                  <a:schemeClr val="bg1"/>
                </a:solidFill>
              </a:rPr>
              <a:t>/machine-learning-pipeline/</a:t>
            </a:r>
          </a:p>
        </p:txBody>
      </p:sp>
      <p:pic>
        <p:nvPicPr>
          <p:cNvPr id="5" name="Picture 4" descr="Machine Learning Pipeline - Automatic Pipeline">
            <a:extLst>
              <a:ext uri="{FF2B5EF4-FFF2-40B4-BE49-F238E27FC236}">
                <a16:creationId xmlns:a16="http://schemas.microsoft.com/office/drawing/2014/main" id="{4B5A18EC-CFDE-5675-B8E4-0820CE842C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765"/>
          <a:stretch/>
        </p:blipFill>
        <p:spPr bwMode="auto">
          <a:xfrm>
            <a:off x="1668477" y="1566135"/>
            <a:ext cx="9703716" cy="4911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81935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CDAF5D-BA08-A15A-B33E-FB28C24BE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964692"/>
            <a:ext cx="8055864" cy="1188720"/>
          </a:xfrm>
        </p:spPr>
        <p:txBody>
          <a:bodyPr>
            <a:normAutofit/>
          </a:bodyPr>
          <a:lstStyle/>
          <a:p>
            <a:r>
              <a:rPr lang="en-US" dirty="0"/>
              <a:t>ML01:2023 Input Manipulation Attack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E79F30-38E6-8472-7C37-62B6E12480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/>
            <a:r>
              <a:rPr lang="en-IN" b="1" i="0" dirty="0">
                <a:solidFill>
                  <a:srgbClr val="373A3C"/>
                </a:solidFill>
                <a:effectLst/>
                <a:latin typeface="Source Sans Pro" panose="020F0502020204030204" pitchFamily="34" charset="0"/>
              </a:rPr>
              <a:t>Defended By</a:t>
            </a:r>
          </a:p>
          <a:p>
            <a:pPr lvl="1"/>
            <a:r>
              <a:rPr lang="en-IN" i="0" dirty="0">
                <a:solidFill>
                  <a:srgbClr val="373A3C"/>
                </a:solidFill>
                <a:effectLst/>
                <a:latin typeface="Source Sans Pro" panose="020F0502020204030204" pitchFamily="34" charset="0"/>
              </a:rPr>
              <a:t>Adversarial training.</a:t>
            </a:r>
          </a:p>
          <a:p>
            <a:pPr lvl="1"/>
            <a:r>
              <a:rPr lang="en-IN" i="0" dirty="0">
                <a:solidFill>
                  <a:srgbClr val="373A3C"/>
                </a:solidFill>
                <a:effectLst/>
                <a:latin typeface="Source Sans Pro" panose="020F0502020204030204" pitchFamily="34" charset="0"/>
              </a:rPr>
              <a:t>Robust models.</a:t>
            </a:r>
          </a:p>
          <a:p>
            <a:pPr lvl="1"/>
            <a:r>
              <a:rPr lang="en-IN" i="0" dirty="0">
                <a:solidFill>
                  <a:srgbClr val="373A3C"/>
                </a:solidFill>
                <a:effectLst/>
                <a:latin typeface="Source Sans Pro" panose="020F0502020204030204" pitchFamily="34" charset="0"/>
              </a:rPr>
              <a:t>Input validation.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4407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8C9CD-1409-6F60-D424-7BF0B92DD0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of Autonomous Vehicle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75F0DB5-A5F1-830B-D2E2-8620DD5184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703" y="3141289"/>
            <a:ext cx="2324866" cy="2598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>
            <a:extLst>
              <a:ext uri="{FF2B5EF4-FFF2-40B4-BE49-F238E27FC236}">
                <a16:creationId xmlns:a16="http://schemas.microsoft.com/office/drawing/2014/main" id="{7191355E-261D-F597-74D3-15E19DC0EE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2293" y="3144553"/>
            <a:ext cx="2245747" cy="2513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F6DB9AF-6E18-9F7D-6028-B361A5F972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4583" y="3098686"/>
            <a:ext cx="2324866" cy="2598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9B73A99-9263-1F1C-2D3F-2118E829E99A}"/>
              </a:ext>
            </a:extLst>
          </p:cNvPr>
          <p:cNvSpPr txBox="1"/>
          <p:nvPr/>
        </p:nvSpPr>
        <p:spPr>
          <a:xfrm>
            <a:off x="1346200" y="6051034"/>
            <a:ext cx="990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0" i="0" dirty="0">
                <a:effectLst/>
                <a:latin typeface="Abadi MT Condensed Light" panose="020B0306030101010103" pitchFamily="34" charset="77"/>
              </a:rPr>
              <a:t> STREET SIGN                                                    PERTUBRATIONS                                                   120KMPH</a:t>
            </a:r>
            <a:endParaRPr lang="en-US" dirty="0">
              <a:latin typeface="Abadi MT Condensed Light" panose="020B0306030101010103" pitchFamily="34" charset="77"/>
            </a:endParaRPr>
          </a:p>
        </p:txBody>
      </p:sp>
      <p:sp>
        <p:nvSpPr>
          <p:cNvPr id="9" name="Plus 8">
            <a:extLst>
              <a:ext uri="{FF2B5EF4-FFF2-40B4-BE49-F238E27FC236}">
                <a16:creationId xmlns:a16="http://schemas.microsoft.com/office/drawing/2014/main" id="{F721E0D6-22BA-92CF-A890-8EAB04E0E5C0}"/>
              </a:ext>
            </a:extLst>
          </p:cNvPr>
          <p:cNvSpPr/>
          <p:nvPr/>
        </p:nvSpPr>
        <p:spPr>
          <a:xfrm>
            <a:off x="3631403" y="4074205"/>
            <a:ext cx="677018" cy="647700"/>
          </a:xfrm>
          <a:prstGeom prst="mathPl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Equals 9">
            <a:extLst>
              <a:ext uri="{FF2B5EF4-FFF2-40B4-BE49-F238E27FC236}">
                <a16:creationId xmlns:a16="http://schemas.microsoft.com/office/drawing/2014/main" id="{E9661170-1737-ACCB-F6F3-2F3ED033EC3D}"/>
              </a:ext>
            </a:extLst>
          </p:cNvPr>
          <p:cNvSpPr/>
          <p:nvPr/>
        </p:nvSpPr>
        <p:spPr>
          <a:xfrm>
            <a:off x="7185874" y="4167933"/>
            <a:ext cx="523714" cy="605745"/>
          </a:xfrm>
          <a:prstGeom prst="mathEqual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4582247-DF9F-E733-CA25-4CA5E2D53881}"/>
              </a:ext>
            </a:extLst>
          </p:cNvPr>
          <p:cNvSpPr txBox="1"/>
          <p:nvPr/>
        </p:nvSpPr>
        <p:spPr>
          <a:xfrm>
            <a:off x="8495531" y="2507022"/>
            <a:ext cx="19629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hacktheml.web.app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39600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095CBE-4E3C-6A41-4E3C-09D715BC57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ML02:2023 Data Poisoning Attack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3E9CEA-7A8B-3CA0-A705-0202A64091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IN" b="1" i="0" dirty="0">
                <a:solidFill>
                  <a:srgbClr val="373A3C"/>
                </a:solidFill>
                <a:effectLst/>
                <a:latin typeface="Source Sans Pro" panose="020F0502020204030204" pitchFamily="34" charset="0"/>
              </a:rPr>
              <a:t>Defended By</a:t>
            </a:r>
          </a:p>
          <a:p>
            <a:pPr lvl="1"/>
            <a:r>
              <a:rPr lang="en-IN" dirty="0">
                <a:effectLst/>
              </a:rPr>
              <a:t>Data validation and verification.</a:t>
            </a:r>
          </a:p>
          <a:p>
            <a:pPr lvl="1"/>
            <a:r>
              <a:rPr lang="en-IN" dirty="0">
                <a:effectLst/>
              </a:rPr>
              <a:t>Secure data storage.</a:t>
            </a:r>
          </a:p>
          <a:p>
            <a:pPr lvl="1"/>
            <a:r>
              <a:rPr lang="en-IN" dirty="0">
                <a:effectLst/>
              </a:rPr>
              <a:t>Data separation.</a:t>
            </a:r>
          </a:p>
          <a:p>
            <a:pPr lvl="1"/>
            <a:r>
              <a:rPr lang="en-IN" dirty="0">
                <a:effectLst/>
              </a:rPr>
              <a:t>Access control.</a:t>
            </a:r>
          </a:p>
          <a:p>
            <a:pPr lvl="1"/>
            <a:r>
              <a:rPr lang="en-IN" dirty="0">
                <a:effectLst/>
              </a:rPr>
              <a:t>Monitoring and auditing.</a:t>
            </a:r>
          </a:p>
          <a:p>
            <a:pPr lvl="1"/>
            <a:r>
              <a:rPr lang="en-IN" dirty="0">
                <a:effectLst/>
              </a:rPr>
              <a:t>Model validation.</a:t>
            </a:r>
          </a:p>
          <a:p>
            <a:pPr lvl="1"/>
            <a:r>
              <a:rPr lang="en-IN" dirty="0">
                <a:effectLst/>
              </a:rPr>
              <a:t>Model ensembles.</a:t>
            </a:r>
          </a:p>
          <a:p>
            <a:pPr lvl="1"/>
            <a:r>
              <a:rPr lang="en-IN" dirty="0">
                <a:effectLst/>
              </a:rPr>
              <a:t>Anomaly detection.</a:t>
            </a:r>
          </a:p>
        </p:txBody>
      </p:sp>
    </p:spTree>
    <p:extLst>
      <p:ext uri="{BB962C8B-B14F-4D97-AF65-F5344CB8AC3E}">
        <p14:creationId xmlns:p14="http://schemas.microsoft.com/office/powerpoint/2010/main" val="29025106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8C9CD-1409-6F60-D424-7BF0B92DD0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of waf 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13902E9E-D8D7-0079-59D8-2853BF2A7B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9933" r="30553"/>
          <a:stretch/>
        </p:blipFill>
        <p:spPr>
          <a:xfrm>
            <a:off x="2959126" y="2370666"/>
            <a:ext cx="6273748" cy="3826933"/>
          </a:xfrm>
        </p:spPr>
      </p:pic>
    </p:spTree>
    <p:extLst>
      <p:ext uri="{BB962C8B-B14F-4D97-AF65-F5344CB8AC3E}">
        <p14:creationId xmlns:p14="http://schemas.microsoft.com/office/powerpoint/2010/main" val="152149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9289E-E938-D626-91B4-B7B1CDC39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ML03:2023 Model Inversion Attack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8C224B-1D03-CDE8-E01F-325A452094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b="1" i="0" dirty="0">
                <a:solidFill>
                  <a:srgbClr val="373A3C"/>
                </a:solidFill>
                <a:effectLst/>
                <a:latin typeface="Source Sans Pro" panose="020F0502020204030204" pitchFamily="34" charset="0"/>
              </a:rPr>
              <a:t>Defended By</a:t>
            </a:r>
          </a:p>
          <a:p>
            <a:pPr lvl="1"/>
            <a:r>
              <a:rPr lang="en-IN" i="0" dirty="0">
                <a:solidFill>
                  <a:srgbClr val="373A3C"/>
                </a:solidFill>
                <a:effectLst/>
                <a:latin typeface="Source Sans Pro" panose="020B0503030403020204" pitchFamily="34" charset="0"/>
              </a:rPr>
              <a:t>Access control.</a:t>
            </a:r>
          </a:p>
          <a:p>
            <a:pPr lvl="1"/>
            <a:r>
              <a:rPr lang="en-IN" i="0" dirty="0">
                <a:solidFill>
                  <a:srgbClr val="373A3C"/>
                </a:solidFill>
                <a:effectLst/>
                <a:latin typeface="Source Sans Pro" panose="020B0503030403020204" pitchFamily="34" charset="0"/>
              </a:rPr>
              <a:t>Input validation.</a:t>
            </a:r>
          </a:p>
          <a:p>
            <a:pPr lvl="1"/>
            <a:r>
              <a:rPr lang="en-IN" i="0" dirty="0">
                <a:solidFill>
                  <a:srgbClr val="373A3C"/>
                </a:solidFill>
                <a:effectLst/>
                <a:latin typeface="Source Sans Pro" panose="020B0503030403020204" pitchFamily="34" charset="0"/>
              </a:rPr>
              <a:t>Model transparency.</a:t>
            </a:r>
          </a:p>
          <a:p>
            <a:pPr lvl="1"/>
            <a:r>
              <a:rPr lang="en-IN" i="0" dirty="0">
                <a:solidFill>
                  <a:srgbClr val="373A3C"/>
                </a:solidFill>
                <a:effectLst/>
                <a:latin typeface="Source Sans Pro" panose="020B0503030403020204" pitchFamily="34" charset="0"/>
              </a:rPr>
              <a:t>Regular monitoring.</a:t>
            </a:r>
          </a:p>
          <a:p>
            <a:pPr lvl="1"/>
            <a:r>
              <a:rPr lang="en-IN" i="0" dirty="0">
                <a:solidFill>
                  <a:srgbClr val="373A3C"/>
                </a:solidFill>
                <a:effectLst/>
                <a:latin typeface="Source Sans Pro" panose="020B0503030403020204" pitchFamily="34" charset="0"/>
              </a:rPr>
              <a:t>Model retraining.</a:t>
            </a:r>
          </a:p>
        </p:txBody>
      </p:sp>
    </p:spTree>
    <p:extLst>
      <p:ext uri="{BB962C8B-B14F-4D97-AF65-F5344CB8AC3E}">
        <p14:creationId xmlns:p14="http://schemas.microsoft.com/office/powerpoint/2010/main" val="40873474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2B4C96A-5C96-7447-A79A-11D47A1B43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00" y="2554597"/>
            <a:ext cx="4398009" cy="38417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518C9CD-1409-6F60-D424-7BF0B92DD0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of Bot Detection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14C0C0-D10B-B135-FEB4-1D44A12E2297}"/>
              </a:ext>
            </a:extLst>
          </p:cNvPr>
          <p:cNvSpPr txBox="1"/>
          <p:nvPr/>
        </p:nvSpPr>
        <p:spPr>
          <a:xfrm>
            <a:off x="5676900" y="6057901"/>
            <a:ext cx="52959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https://www.f5.com/company/blog/mitigate-attacks-</a:t>
            </a:r>
            <a:r>
              <a:rPr lang="en-US" sz="1000" dirty="0" err="1">
                <a:solidFill>
                  <a:schemeClr val="bg1"/>
                </a:solidFill>
              </a:rPr>
              <a:t>cloudflare</a:t>
            </a:r>
            <a:r>
              <a:rPr lang="en-US" sz="1000" dirty="0">
                <a:solidFill>
                  <a:schemeClr val="bg1"/>
                </a:solidFill>
              </a:rPr>
              <a:t>-apps-distributed-cloud-bot-defense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C4B8DDBE-76FE-EB80-B3C7-4D095E3A0A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369798" y="2631553"/>
            <a:ext cx="5872004" cy="310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2278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BD8464-BF79-D336-2FE3-ED26AAD25D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964692"/>
            <a:ext cx="8614664" cy="1188720"/>
          </a:xfrm>
        </p:spPr>
        <p:txBody>
          <a:bodyPr>
            <a:normAutofit/>
          </a:bodyPr>
          <a:lstStyle/>
          <a:p>
            <a:r>
              <a:rPr lang="en-US" dirty="0"/>
              <a:t>ML04:2023 Membership Inference Attack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3F80C7-B1DC-F26C-35C8-884B379CF6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b="1" i="0" dirty="0">
                <a:solidFill>
                  <a:srgbClr val="373A3C"/>
                </a:solidFill>
                <a:effectLst/>
                <a:latin typeface="Source Sans Pro" panose="020F0502020204030204" pitchFamily="34" charset="0"/>
              </a:rPr>
              <a:t>Defended By</a:t>
            </a:r>
          </a:p>
          <a:p>
            <a:pPr lvl="1"/>
            <a:r>
              <a:rPr lang="en-IN" i="0" dirty="0">
                <a:solidFill>
                  <a:srgbClr val="373A3C"/>
                </a:solidFill>
                <a:effectLst/>
                <a:latin typeface="Source Sans Pro" panose="020B0503030403020204" pitchFamily="34" charset="0"/>
              </a:rPr>
              <a:t>Model training on randomized or shuffled data.</a:t>
            </a:r>
          </a:p>
          <a:p>
            <a:pPr lvl="1"/>
            <a:r>
              <a:rPr lang="en-IN" i="0" dirty="0">
                <a:solidFill>
                  <a:srgbClr val="373A3C"/>
                </a:solidFill>
                <a:effectLst/>
                <a:latin typeface="Source Sans Pro" panose="020B0503030403020204" pitchFamily="34" charset="0"/>
              </a:rPr>
              <a:t>Model Obfuscation.</a:t>
            </a:r>
          </a:p>
          <a:p>
            <a:pPr lvl="1"/>
            <a:r>
              <a:rPr lang="en-IN" i="0" dirty="0">
                <a:solidFill>
                  <a:srgbClr val="373A3C"/>
                </a:solidFill>
                <a:effectLst/>
                <a:latin typeface="Source Sans Pro" panose="020B0503030403020204" pitchFamily="34" charset="0"/>
              </a:rPr>
              <a:t>Regularisation.</a:t>
            </a:r>
          </a:p>
          <a:p>
            <a:pPr lvl="1"/>
            <a:r>
              <a:rPr lang="en-IN" i="0" dirty="0">
                <a:solidFill>
                  <a:srgbClr val="373A3C"/>
                </a:solidFill>
                <a:effectLst/>
                <a:latin typeface="Source Sans Pro" panose="020B0503030403020204" pitchFamily="34" charset="0"/>
              </a:rPr>
              <a:t>Reducing the training data.</a:t>
            </a:r>
          </a:p>
          <a:p>
            <a:pPr lvl="1"/>
            <a:r>
              <a:rPr lang="en-IN" i="0" dirty="0">
                <a:solidFill>
                  <a:srgbClr val="373A3C"/>
                </a:solidFill>
                <a:effectLst/>
                <a:latin typeface="Source Sans Pro" panose="020B0503030403020204" pitchFamily="34" charset="0"/>
              </a:rPr>
              <a:t>Testing and monitoring.</a:t>
            </a:r>
          </a:p>
        </p:txBody>
      </p:sp>
    </p:spTree>
    <p:extLst>
      <p:ext uri="{BB962C8B-B14F-4D97-AF65-F5344CB8AC3E}">
        <p14:creationId xmlns:p14="http://schemas.microsoft.com/office/powerpoint/2010/main" val="18190239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Benefits of Machine Learning in Banking Industry">
            <a:extLst>
              <a:ext uri="{FF2B5EF4-FFF2-40B4-BE49-F238E27FC236}">
                <a16:creationId xmlns:a16="http://schemas.microsoft.com/office/drawing/2014/main" id="{40B5F291-5EA5-025B-B516-7E16F6DDCFA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07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518C9CD-1409-6F60-D424-7BF0B92DD0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2386744"/>
            <a:ext cx="8991600" cy="1645920"/>
          </a:xfrm>
          <a:solidFill>
            <a:schemeClr val="bg1">
              <a:alpha val="60000"/>
            </a:schemeClr>
          </a:solidFill>
          <a:ln w="38100" cap="sq">
            <a:solidFill>
              <a:schemeClr val="tx1"/>
            </a:solidFill>
            <a:miter lim="800000"/>
          </a:ln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3800">
                <a:solidFill>
                  <a:schemeClr val="tx1"/>
                </a:solidFill>
              </a:rPr>
              <a:t>Case of Banking</a:t>
            </a:r>
          </a:p>
        </p:txBody>
      </p:sp>
    </p:spTree>
    <p:extLst>
      <p:ext uri="{BB962C8B-B14F-4D97-AF65-F5344CB8AC3E}">
        <p14:creationId xmlns:p14="http://schemas.microsoft.com/office/powerpoint/2010/main" val="17105392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What is OWASP Top 10">
            <a:extLst>
              <a:ext uri="{FF2B5EF4-FFF2-40B4-BE49-F238E27FC236}">
                <a16:creationId xmlns:a16="http://schemas.microsoft.com/office/drawing/2014/main" id="{332D56DE-BEB0-2AE1-8BFE-EA4C293908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2574"/>
          <a:stretch/>
        </p:blipFill>
        <p:spPr bwMode="auto">
          <a:xfrm>
            <a:off x="643467" y="1528652"/>
            <a:ext cx="10905066" cy="3800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40053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9FE21-B34E-C558-0FEF-C8D54BB5DA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ML05:2023 Model Stealing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99B697-C26D-5F3D-D455-61658EF7D6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b="1" i="0" dirty="0">
                <a:solidFill>
                  <a:srgbClr val="373A3C"/>
                </a:solidFill>
                <a:effectLst/>
                <a:latin typeface="Source Sans Pro" panose="020F0502020204030204" pitchFamily="34" charset="0"/>
              </a:rPr>
              <a:t>Defended By</a:t>
            </a:r>
          </a:p>
          <a:p>
            <a:pPr lvl="1"/>
            <a:r>
              <a:rPr lang="en-IN" i="0" dirty="0">
                <a:solidFill>
                  <a:srgbClr val="373A3C"/>
                </a:solidFill>
                <a:effectLst/>
                <a:latin typeface="Source Sans Pro" panose="020B0503030403020204" pitchFamily="34" charset="0"/>
              </a:rPr>
              <a:t>Encryption.</a:t>
            </a:r>
          </a:p>
          <a:p>
            <a:pPr lvl="1"/>
            <a:r>
              <a:rPr lang="en-IN" i="0" dirty="0">
                <a:solidFill>
                  <a:srgbClr val="373A3C"/>
                </a:solidFill>
                <a:effectLst/>
                <a:latin typeface="Source Sans Pro" panose="020B0503030403020204" pitchFamily="34" charset="0"/>
              </a:rPr>
              <a:t>Access Control.</a:t>
            </a:r>
          </a:p>
          <a:p>
            <a:pPr lvl="1"/>
            <a:r>
              <a:rPr lang="en-IN" i="0" dirty="0">
                <a:solidFill>
                  <a:srgbClr val="373A3C"/>
                </a:solidFill>
                <a:effectLst/>
                <a:latin typeface="Source Sans Pro" panose="020B0503030403020204" pitchFamily="34" charset="0"/>
              </a:rPr>
              <a:t>Regular backups.</a:t>
            </a:r>
          </a:p>
          <a:p>
            <a:pPr lvl="1"/>
            <a:r>
              <a:rPr lang="en-IN" i="0" dirty="0">
                <a:solidFill>
                  <a:srgbClr val="373A3C"/>
                </a:solidFill>
                <a:effectLst/>
                <a:latin typeface="Source Sans Pro" panose="020B0503030403020204" pitchFamily="34" charset="0"/>
              </a:rPr>
              <a:t>Model Obfuscation.</a:t>
            </a:r>
          </a:p>
          <a:p>
            <a:pPr lvl="1"/>
            <a:r>
              <a:rPr lang="en-IN" i="0" dirty="0">
                <a:solidFill>
                  <a:srgbClr val="373A3C"/>
                </a:solidFill>
                <a:effectLst/>
                <a:latin typeface="Source Sans Pro" panose="020B0503030403020204" pitchFamily="34" charset="0"/>
              </a:rPr>
              <a:t>Watermarking.</a:t>
            </a:r>
          </a:p>
          <a:p>
            <a:pPr lvl="1"/>
            <a:r>
              <a:rPr lang="en-IN" i="0" dirty="0">
                <a:solidFill>
                  <a:srgbClr val="373A3C"/>
                </a:solidFill>
                <a:effectLst/>
                <a:latin typeface="Source Sans Pro" panose="020B0503030403020204" pitchFamily="34" charset="0"/>
              </a:rPr>
              <a:t>Legal protection.</a:t>
            </a:r>
          </a:p>
          <a:p>
            <a:pPr lvl="1"/>
            <a:r>
              <a:rPr lang="en-IN" i="0" dirty="0">
                <a:solidFill>
                  <a:srgbClr val="373A3C"/>
                </a:solidFill>
                <a:effectLst/>
                <a:latin typeface="Source Sans Pro" panose="020B0503030403020204" pitchFamily="34" charset="0"/>
              </a:rPr>
              <a:t>Monitoring and auditing.</a:t>
            </a:r>
          </a:p>
        </p:txBody>
      </p:sp>
    </p:spTree>
    <p:extLst>
      <p:ext uri="{BB962C8B-B14F-4D97-AF65-F5344CB8AC3E}">
        <p14:creationId xmlns:p14="http://schemas.microsoft.com/office/powerpoint/2010/main" val="12830713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8C9CD-1409-6F60-D424-7BF0B92DD0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of Cloning ML Model 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90CEC16-0BEB-5C49-22F2-D55E84415B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9897" y="2549525"/>
            <a:ext cx="3962477" cy="39401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17A3BA4-26A4-37E6-37C9-B5CE4348E6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450" y="3250439"/>
            <a:ext cx="7200900" cy="290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6048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268554-4B0B-4CB9-CC05-CDC5F1EF84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ML06:2023 AI Supply Chain Attacks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317C07-78C4-9524-FA79-81911A6046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IN" b="1" i="0" dirty="0">
                <a:solidFill>
                  <a:srgbClr val="373A3C"/>
                </a:solidFill>
                <a:effectLst/>
                <a:latin typeface="Source Sans Pro" panose="020F0502020204030204" pitchFamily="34" charset="0"/>
              </a:rPr>
              <a:t>Defended By</a:t>
            </a:r>
          </a:p>
          <a:p>
            <a:pPr lvl="1"/>
            <a:r>
              <a:rPr lang="en-IN" dirty="0">
                <a:effectLst/>
              </a:rPr>
              <a:t>Verify Package Signatures.</a:t>
            </a:r>
          </a:p>
          <a:p>
            <a:pPr lvl="1"/>
            <a:r>
              <a:rPr lang="en-IN" dirty="0">
                <a:effectLst/>
              </a:rPr>
              <a:t>Use Secure Package Repositories.</a:t>
            </a:r>
          </a:p>
          <a:p>
            <a:pPr lvl="1"/>
            <a:r>
              <a:rPr lang="en-IN" dirty="0">
                <a:effectLst/>
              </a:rPr>
              <a:t>Keep Packages Up-to-date.</a:t>
            </a:r>
          </a:p>
          <a:p>
            <a:pPr lvl="1"/>
            <a:r>
              <a:rPr lang="en-IN" dirty="0">
                <a:effectLst/>
              </a:rPr>
              <a:t>Use Virtual Environments.</a:t>
            </a:r>
          </a:p>
          <a:p>
            <a:pPr lvl="1"/>
            <a:r>
              <a:rPr lang="en-IN" dirty="0">
                <a:effectLst/>
              </a:rPr>
              <a:t>Perform Code Reviews.</a:t>
            </a:r>
          </a:p>
          <a:p>
            <a:pPr lvl="1"/>
            <a:r>
              <a:rPr lang="en-IN" dirty="0">
                <a:effectLst/>
              </a:rPr>
              <a:t>Use Package Verification Tools.</a:t>
            </a:r>
          </a:p>
          <a:p>
            <a:pPr lvl="1"/>
            <a:r>
              <a:rPr lang="en-IN" dirty="0">
                <a:effectLst/>
              </a:rPr>
              <a:t>Educate Developers.</a:t>
            </a:r>
            <a:br>
              <a:rPr lang="en-IN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36659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8C9CD-1409-6F60-D424-7BF0B92DD0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of Trojans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579849-0EF7-8BB1-2575-990DB7F535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1136" y="2370255"/>
            <a:ext cx="7772400" cy="4343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249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4BF51E-F7BE-3E8F-E738-6F8718B90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ML07:2023 Transfer Learning Attack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E8C505-1B7A-4080-CEE3-46A750434B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b="1" i="0" dirty="0">
                <a:solidFill>
                  <a:srgbClr val="373A3C"/>
                </a:solidFill>
                <a:effectLst/>
                <a:latin typeface="Source Sans Pro" panose="020F0502020204030204" pitchFamily="34" charset="0"/>
              </a:rPr>
              <a:t>Defended By</a:t>
            </a:r>
          </a:p>
          <a:p>
            <a:pPr lvl="1"/>
            <a:r>
              <a:rPr lang="en-IN" i="0" dirty="0">
                <a:solidFill>
                  <a:srgbClr val="373A3C"/>
                </a:solidFill>
                <a:effectLst/>
                <a:latin typeface="Source Sans Pro" panose="020B0503030403020204" pitchFamily="34" charset="0"/>
              </a:rPr>
              <a:t>Regularly monitor and update the training datasets.</a:t>
            </a:r>
          </a:p>
          <a:p>
            <a:pPr lvl="1"/>
            <a:r>
              <a:rPr lang="en-IN" i="0" dirty="0">
                <a:solidFill>
                  <a:srgbClr val="373A3C"/>
                </a:solidFill>
                <a:effectLst/>
                <a:latin typeface="Source Sans Pro" panose="020B0503030403020204" pitchFamily="34" charset="0"/>
              </a:rPr>
              <a:t>Use secure and trusted training datasets.</a:t>
            </a:r>
          </a:p>
          <a:p>
            <a:pPr lvl="1"/>
            <a:r>
              <a:rPr lang="en-IN" i="0" dirty="0">
                <a:solidFill>
                  <a:srgbClr val="373A3C"/>
                </a:solidFill>
                <a:effectLst/>
                <a:latin typeface="Source Sans Pro" panose="020B0503030403020204" pitchFamily="34" charset="0"/>
              </a:rPr>
              <a:t>Implement model isolation.</a:t>
            </a:r>
          </a:p>
          <a:p>
            <a:pPr lvl="1"/>
            <a:r>
              <a:rPr lang="en-IN" i="0" dirty="0">
                <a:solidFill>
                  <a:srgbClr val="373A3C"/>
                </a:solidFill>
                <a:effectLst/>
                <a:latin typeface="Source Sans Pro" panose="020B0503030403020204" pitchFamily="34" charset="0"/>
              </a:rPr>
              <a:t>Use differential privacy.</a:t>
            </a:r>
          </a:p>
          <a:p>
            <a:pPr lvl="1"/>
            <a:r>
              <a:rPr lang="en-IN" i="0" dirty="0">
                <a:solidFill>
                  <a:srgbClr val="373A3C"/>
                </a:solidFill>
                <a:effectLst/>
                <a:latin typeface="Source Sans Pro" panose="020B0503030403020204" pitchFamily="34" charset="0"/>
              </a:rPr>
              <a:t>Perform regular security audits.</a:t>
            </a:r>
          </a:p>
        </p:txBody>
      </p:sp>
    </p:spTree>
    <p:extLst>
      <p:ext uri="{BB962C8B-B14F-4D97-AF65-F5344CB8AC3E}">
        <p14:creationId xmlns:p14="http://schemas.microsoft.com/office/powerpoint/2010/main" val="16884704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8C9CD-1409-6F60-D424-7BF0B92DD0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of Backdoor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FAD4A56-1466-81E3-6F7F-9407ABBA9F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68668" y="2480437"/>
            <a:ext cx="5223641" cy="413117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77665FA-19B0-41C4-2AC1-9D40D09913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91" y="3048313"/>
            <a:ext cx="6280591" cy="3563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6434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C0B3E1-BAFA-9C07-91CF-636BED690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ML08:2023 Model Skewing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EF21E1-A9A9-26F5-26FE-2940264AA5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b="1" i="0" dirty="0">
                <a:solidFill>
                  <a:srgbClr val="373A3C"/>
                </a:solidFill>
                <a:effectLst/>
                <a:latin typeface="Source Sans Pro" panose="020F0502020204030204" pitchFamily="34" charset="0"/>
              </a:rPr>
              <a:t>Defended By</a:t>
            </a:r>
          </a:p>
          <a:p>
            <a:pPr lvl="1"/>
            <a:r>
              <a:rPr lang="en-IN" i="0" dirty="0">
                <a:solidFill>
                  <a:srgbClr val="373A3C"/>
                </a:solidFill>
                <a:effectLst/>
                <a:latin typeface="Source Sans Pro" panose="020B0503030403020204" pitchFamily="34" charset="0"/>
              </a:rPr>
              <a:t>Implement robust access controls.</a:t>
            </a:r>
          </a:p>
          <a:p>
            <a:pPr lvl="1"/>
            <a:r>
              <a:rPr lang="en-IN" i="0" dirty="0">
                <a:solidFill>
                  <a:srgbClr val="373A3C"/>
                </a:solidFill>
                <a:effectLst/>
                <a:latin typeface="Source Sans Pro" panose="020B0503030403020204" pitchFamily="34" charset="0"/>
              </a:rPr>
              <a:t>Verify the authenticity of feedback data.</a:t>
            </a:r>
          </a:p>
          <a:p>
            <a:pPr lvl="1"/>
            <a:r>
              <a:rPr lang="en-IN" i="0" dirty="0">
                <a:solidFill>
                  <a:srgbClr val="373A3C"/>
                </a:solidFill>
                <a:effectLst/>
                <a:latin typeface="Source Sans Pro" panose="020B0503030403020204" pitchFamily="34" charset="0"/>
              </a:rPr>
              <a:t>Use data validation and cleaning techniques.</a:t>
            </a:r>
          </a:p>
          <a:p>
            <a:pPr lvl="1"/>
            <a:r>
              <a:rPr lang="en-IN" i="0" dirty="0">
                <a:solidFill>
                  <a:srgbClr val="373A3C"/>
                </a:solidFill>
                <a:effectLst/>
                <a:latin typeface="Source Sans Pro" panose="020B0503030403020204" pitchFamily="34" charset="0"/>
              </a:rPr>
              <a:t>Implement anomaly detection.</a:t>
            </a:r>
          </a:p>
          <a:p>
            <a:pPr lvl="1"/>
            <a:r>
              <a:rPr lang="en-IN" i="0" dirty="0">
                <a:solidFill>
                  <a:srgbClr val="373A3C"/>
                </a:solidFill>
                <a:effectLst/>
                <a:latin typeface="Source Sans Pro" panose="020B0503030403020204" pitchFamily="34" charset="0"/>
              </a:rPr>
              <a:t>Regularly monitor the model’s performance.</a:t>
            </a:r>
          </a:p>
          <a:p>
            <a:pPr lvl="1"/>
            <a:r>
              <a:rPr lang="en-IN" i="0" dirty="0">
                <a:solidFill>
                  <a:srgbClr val="373A3C"/>
                </a:solidFill>
                <a:effectLst/>
                <a:latin typeface="Source Sans Pro" panose="020B0503030403020204" pitchFamily="34" charset="0"/>
              </a:rPr>
              <a:t>Continuously train the model.</a:t>
            </a:r>
            <a:endParaRPr lang="en-IN" b="1" i="0" dirty="0">
              <a:solidFill>
                <a:srgbClr val="373A3C"/>
              </a:solidFill>
              <a:effectLst/>
              <a:latin typeface="Source Sans Pro" panose="020F050202020403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46015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8C9CD-1409-6F60-D424-7BF0B92DD0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of Feedback</a:t>
            </a:r>
          </a:p>
        </p:txBody>
      </p:sp>
      <p:pic>
        <p:nvPicPr>
          <p:cNvPr id="1026" name="Picture 2" descr="SEC4ML Part-3: Model Skewing Attacks on Machine Learning Models - Payatu">
            <a:extLst>
              <a:ext uri="{FF2B5EF4-FFF2-40B4-BE49-F238E27FC236}">
                <a16:creationId xmlns:a16="http://schemas.microsoft.com/office/drawing/2014/main" id="{3EDDC5B3-02A4-F411-B798-D3827C13A0C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3819" y="2534624"/>
            <a:ext cx="3084361" cy="3976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96107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53D96F-EEE1-D46B-C6C7-D30CEE071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ML09:2023 Output Integrity Attack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0C121D-67E3-6D45-3347-2A716A4226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b="1" i="0" dirty="0">
                <a:solidFill>
                  <a:srgbClr val="373A3C"/>
                </a:solidFill>
                <a:effectLst/>
                <a:latin typeface="Source Sans Pro" panose="020F0502020204030204" pitchFamily="34" charset="0"/>
              </a:rPr>
              <a:t>Defended By</a:t>
            </a:r>
          </a:p>
          <a:p>
            <a:pPr lvl="1"/>
            <a:r>
              <a:rPr lang="en-IN" i="0" dirty="0">
                <a:solidFill>
                  <a:srgbClr val="373A3C"/>
                </a:solidFill>
                <a:effectLst/>
                <a:latin typeface="Source Sans Pro" panose="020B0503030403020204" pitchFamily="34" charset="0"/>
              </a:rPr>
              <a:t>Using cryptographic methods.</a:t>
            </a:r>
          </a:p>
          <a:p>
            <a:pPr lvl="1"/>
            <a:r>
              <a:rPr lang="en-IN" i="0" dirty="0">
                <a:solidFill>
                  <a:srgbClr val="373A3C"/>
                </a:solidFill>
                <a:effectLst/>
                <a:latin typeface="Source Sans Pro" panose="020B0503030403020204" pitchFamily="34" charset="0"/>
              </a:rPr>
              <a:t>Secure communication channels.</a:t>
            </a:r>
          </a:p>
          <a:p>
            <a:pPr lvl="1"/>
            <a:r>
              <a:rPr lang="en-IN" i="0" dirty="0">
                <a:solidFill>
                  <a:srgbClr val="373A3C"/>
                </a:solidFill>
                <a:effectLst/>
                <a:latin typeface="Source Sans Pro" panose="020B0503030403020204" pitchFamily="34" charset="0"/>
              </a:rPr>
              <a:t>Input Validation.</a:t>
            </a:r>
          </a:p>
          <a:p>
            <a:pPr lvl="1"/>
            <a:r>
              <a:rPr lang="en-IN" i="0" dirty="0">
                <a:solidFill>
                  <a:srgbClr val="373A3C"/>
                </a:solidFill>
                <a:effectLst/>
                <a:latin typeface="Source Sans Pro" panose="020B0503030403020204" pitchFamily="34" charset="0"/>
              </a:rPr>
              <a:t>Tamper-evident logs.</a:t>
            </a:r>
          </a:p>
          <a:p>
            <a:pPr lvl="1"/>
            <a:r>
              <a:rPr lang="en-IN" i="0" dirty="0">
                <a:solidFill>
                  <a:srgbClr val="373A3C"/>
                </a:solidFill>
                <a:effectLst/>
                <a:latin typeface="Source Sans Pro" panose="020B0503030403020204" pitchFamily="34" charset="0"/>
              </a:rPr>
              <a:t>Regular software updates.</a:t>
            </a:r>
          </a:p>
          <a:p>
            <a:pPr lvl="1"/>
            <a:r>
              <a:rPr lang="en-IN" i="0" dirty="0">
                <a:solidFill>
                  <a:srgbClr val="373A3C"/>
                </a:solidFill>
                <a:effectLst/>
                <a:latin typeface="Source Sans Pro" panose="020B0503030403020204" pitchFamily="34" charset="0"/>
              </a:rPr>
              <a:t>Monitoring and auditing.</a:t>
            </a:r>
            <a:endParaRPr lang="en-IN" dirty="0">
              <a:solidFill>
                <a:srgbClr val="373A3C"/>
              </a:solidFill>
              <a:latin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46314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8C9CD-1409-6F60-D424-7BF0B92DD0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of Classifiers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511C6C8-947D-DE63-BC01-A9F778C015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9233" y="2699054"/>
            <a:ext cx="5523757" cy="3101975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79948A-C254-3977-9ACF-E7CCDE8DF47C}"/>
              </a:ext>
            </a:extLst>
          </p:cNvPr>
          <p:cNvSpPr txBox="1">
            <a:spLocks/>
          </p:cNvSpPr>
          <p:nvPr/>
        </p:nvSpPr>
        <p:spPr>
          <a:xfrm>
            <a:off x="6736358" y="2770067"/>
            <a:ext cx="4516409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IN" dirty="0">
                <a:solidFill>
                  <a:srgbClr val="373A3C"/>
                </a:solidFill>
                <a:latin typeface="Source Sans Pro" panose="020B0503030403020204" pitchFamily="34" charset="0"/>
              </a:rPr>
              <a:t>Classifier for benign or tumorous cancer. Output integrity matters more.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12568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058A3D9-8E6E-EBCE-3290-657526B775A7}"/>
              </a:ext>
            </a:extLst>
          </p:cNvPr>
          <p:cNvSpPr txBox="1"/>
          <p:nvPr/>
        </p:nvSpPr>
        <p:spPr>
          <a:xfrm>
            <a:off x="4007031" y="399345"/>
            <a:ext cx="23686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0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roboto" panose="02000000000000000000" pitchFamily="2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https://mltop10.info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D3C7F9A8-AFB9-3B90-4926-E031CC7517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926" y="833224"/>
            <a:ext cx="3324669" cy="5191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7" name="Picture 3">
            <a:extLst>
              <a:ext uri="{FF2B5EF4-FFF2-40B4-BE49-F238E27FC236}">
                <a16:creationId xmlns:a16="http://schemas.microsoft.com/office/drawing/2014/main" id="{147A0D51-5F58-93E5-17BF-9C831084FE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7280" y="833223"/>
            <a:ext cx="7433863" cy="5191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08992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3A1B99-6388-80C8-752E-283528E95A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ML10:2023 Model Poisoning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25C85A-D678-90C3-CC10-79E08A339C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i="0" dirty="0">
                <a:solidFill>
                  <a:srgbClr val="373A3C"/>
                </a:solidFill>
                <a:effectLst/>
                <a:latin typeface="Source Sans Pro" panose="020F0502020204030204" pitchFamily="34" charset="0"/>
              </a:rPr>
              <a:t>Defended By</a:t>
            </a:r>
          </a:p>
          <a:p>
            <a:pPr lvl="1"/>
            <a:r>
              <a:rPr lang="en-IN" i="0" dirty="0">
                <a:solidFill>
                  <a:srgbClr val="373A3C"/>
                </a:solidFill>
                <a:effectLst/>
                <a:latin typeface="Source Sans Pro" panose="020B0503030403020204" pitchFamily="34" charset="0"/>
              </a:rPr>
              <a:t>Regularisation.</a:t>
            </a:r>
          </a:p>
          <a:p>
            <a:pPr lvl="1"/>
            <a:r>
              <a:rPr lang="en-IN" i="0" dirty="0">
                <a:solidFill>
                  <a:srgbClr val="373A3C"/>
                </a:solidFill>
                <a:effectLst/>
                <a:latin typeface="Source Sans Pro" panose="020B0503030403020204" pitchFamily="34" charset="0"/>
              </a:rPr>
              <a:t>Robust Model Design.</a:t>
            </a:r>
          </a:p>
          <a:p>
            <a:pPr lvl="1"/>
            <a:r>
              <a:rPr lang="en-IN" i="0" dirty="0">
                <a:solidFill>
                  <a:srgbClr val="373A3C"/>
                </a:solidFill>
                <a:effectLst/>
                <a:latin typeface="Source Sans Pro" panose="020B0503030403020204" pitchFamily="34" charset="0"/>
              </a:rPr>
              <a:t>Cryptographic Techniques.</a:t>
            </a:r>
          </a:p>
        </p:txBody>
      </p:sp>
    </p:spTree>
    <p:extLst>
      <p:ext uri="{BB962C8B-B14F-4D97-AF65-F5344CB8AC3E}">
        <p14:creationId xmlns:p14="http://schemas.microsoft.com/office/powerpoint/2010/main" val="35887704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8C9CD-1409-6F60-D424-7BF0B92DD0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of Spams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D018642-47D3-8970-BA2B-384EFA52EEC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2676" y="2277954"/>
            <a:ext cx="8786648" cy="4580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8369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1660E788-AFA9-4A1B-9991-6AA74632A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9BD1DFC-ADCC-0109-64C4-4416D5022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728044"/>
          </a:xfrm>
          <a:noFill/>
          <a:ln>
            <a:solidFill>
              <a:schemeClr val="bg1"/>
            </a:solidFill>
          </a:ln>
        </p:spPr>
        <p:txBody>
          <a:bodyPr vert="horz" wrap="square" lIns="182880" tIns="182880" rIns="182880" bIns="182880" rtlCol="0" anchor="ctr" anchorCtr="1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Contributors</a:t>
            </a:r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9EE9E247-9C15-A033-9CA0-EC87EAF91994}"/>
              </a:ext>
            </a:extLst>
          </p:cNvPr>
          <p:cNvSpPr txBox="1">
            <a:spLocks/>
          </p:cNvSpPr>
          <p:nvPr/>
        </p:nvSpPr>
        <p:spPr>
          <a:xfrm>
            <a:off x="643468" y="2638044"/>
            <a:ext cx="3363974" cy="34156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-228600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b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We would love to see your name here!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3D8DB0C-56DF-6471-C47F-A3D511D3AE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573272" y="362876"/>
            <a:ext cx="5840962" cy="6132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0139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C7FF834-B204-4967-8D47-8BB36EAF0E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780A22D-61EA-43E3-BD94-3E39CF9021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918509"/>
            <a:ext cx="12192000" cy="193949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AE0D7F-2690-02E7-557F-2AE71978B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4269282"/>
            <a:ext cx="8991600" cy="1264762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3200"/>
              <a:t>Project leaders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2DCC0F0-9EA1-EB8D-45FB-716F142DD3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5267" y="857290"/>
            <a:ext cx="10921466" cy="2866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8543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War Games movie poster movie poster graphic graphic design  matthew broderick eighties">
            <a:extLst>
              <a:ext uri="{FF2B5EF4-FFF2-40B4-BE49-F238E27FC236}">
                <a16:creationId xmlns:a16="http://schemas.microsoft.com/office/drawing/2014/main" id="{B92DE137-9F51-3D10-8F25-27C832160B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34" r="1" b="18827"/>
          <a:stretch/>
        </p:blipFill>
        <p:spPr bwMode="auto">
          <a:xfrm>
            <a:off x="20" y="10"/>
            <a:ext cx="6089884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Ex machina 1080P, 2K, 4K, 5K HD wallpapers free download | Wallpaper Flare">
            <a:extLst>
              <a:ext uri="{FF2B5EF4-FFF2-40B4-BE49-F238E27FC236}">
                <a16:creationId xmlns:a16="http://schemas.microsoft.com/office/drawing/2014/main" id="{BB415B97-5C98-20FB-E7E0-131EF2062B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75" r="26977" b="2"/>
          <a:stretch/>
        </p:blipFill>
        <p:spPr bwMode="auto">
          <a:xfrm>
            <a:off x="5982328" y="-7639"/>
            <a:ext cx="6102096" cy="6865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E794DE-F94C-B5C3-7DD7-D16F0449C8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5040" y="4256532"/>
            <a:ext cx="7729728" cy="1188720"/>
          </a:xfrm>
          <a:noFill/>
          <a:ln>
            <a:solidFill>
              <a:schemeClr val="tx1"/>
            </a:solidFill>
          </a:ln>
        </p:spPr>
        <p:txBody>
          <a:bodyPr vert="horz" lIns="274320" tIns="182880" rIns="274320" bIns="182880" rtlCol="0" anchorCtr="1">
            <a:normAutofit/>
          </a:bodyPr>
          <a:lstStyle/>
          <a:p>
            <a:r>
              <a:rPr lang="en-US">
                <a:solidFill>
                  <a:schemeClr val="tx1"/>
                </a:solidFill>
              </a:rPr>
              <a:t>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31583868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 descr="[Diagram] A venn diagram on a blue background showing how deep learning, machine learning, and AI are nested.">
            <a:extLst>
              <a:ext uri="{FF2B5EF4-FFF2-40B4-BE49-F238E27FC236}">
                <a16:creationId xmlns:a16="http://schemas.microsoft.com/office/drawing/2014/main" id="{D65533D9-2D48-4A2A-5B16-115F43385C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95" r="2" b="7090"/>
          <a:stretch/>
        </p:blipFill>
        <p:spPr bwMode="auto">
          <a:xfrm>
            <a:off x="1437037" y="107776"/>
            <a:ext cx="9317916" cy="5238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173F8A70-36D9-2784-6388-21819CEF2B25}"/>
              </a:ext>
            </a:extLst>
          </p:cNvPr>
          <p:cNvSpPr txBox="1">
            <a:spLocks/>
          </p:cNvSpPr>
          <p:nvPr/>
        </p:nvSpPr>
        <p:spPr bwMode="black">
          <a:xfrm>
            <a:off x="2225040" y="4256532"/>
            <a:ext cx="7729728" cy="1188720"/>
          </a:xfrm>
          <a:prstGeom prst="rect">
            <a:avLst/>
          </a:prstGeom>
          <a:noFill/>
          <a:ln w="31750" cap="sq">
            <a:solidFill>
              <a:schemeClr val="tx1"/>
            </a:solidFill>
            <a:miter lim="800000"/>
          </a:ln>
        </p:spPr>
        <p:txBody>
          <a:bodyPr vert="horz" lIns="274320" tIns="182880" rIns="274320" bIns="182880" rtlCol="0" anchor="ctr" anchorCtr="1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chemeClr val="tx1"/>
                </a:solidFill>
              </a:rPr>
              <a:t>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28118302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EF8DA-4C4B-B60F-A705-F52F4CD1E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ml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A1FD10-96B1-7109-986F-8293C34351AB}"/>
              </a:ext>
            </a:extLst>
          </p:cNvPr>
          <p:cNvSpPr txBox="1"/>
          <p:nvPr/>
        </p:nvSpPr>
        <p:spPr>
          <a:xfrm>
            <a:off x="677334" y="3129009"/>
            <a:ext cx="8720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>
                <a:solidFill>
                  <a:srgbClr val="161615"/>
                </a:solidFill>
                <a:effectLst/>
                <a:latin typeface="Arial" panose="020B0604020202020204" pitchFamily="34" charset="0"/>
              </a:rPr>
              <a:t>BERT</a:t>
            </a:r>
            <a:endParaRPr lang="en-IN" dirty="0">
              <a:solidFill>
                <a:srgbClr val="161615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D2890C-4BCE-A771-E6E6-8B4CB35CBC62}"/>
              </a:ext>
            </a:extLst>
          </p:cNvPr>
          <p:cNvSpPr txBox="1"/>
          <p:nvPr/>
        </p:nvSpPr>
        <p:spPr>
          <a:xfrm>
            <a:off x="772260" y="4470733"/>
            <a:ext cx="36642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>
                <a:solidFill>
                  <a:srgbClr val="161615"/>
                </a:solidFill>
                <a:effectLst/>
                <a:latin typeface="Arial" panose="020B0604020202020204" pitchFamily="34" charset="0"/>
              </a:rPr>
              <a:t>Convolutional</a:t>
            </a:r>
            <a:r>
              <a:rPr lang="en-IN" dirty="0">
                <a:solidFill>
                  <a:srgbClr val="161615"/>
                </a:solidFill>
                <a:latin typeface="Arial" panose="020B0604020202020204" pitchFamily="34" charset="0"/>
              </a:rPr>
              <a:t> </a:t>
            </a:r>
            <a:r>
              <a:rPr lang="en-IN" b="1" dirty="0">
                <a:solidFill>
                  <a:srgbClr val="161615"/>
                </a:solidFill>
                <a:effectLst/>
                <a:latin typeface="Arial" panose="020B0604020202020204" pitchFamily="34" charset="0"/>
              </a:rPr>
              <a:t>Neural</a:t>
            </a:r>
            <a:r>
              <a:rPr lang="en-IN" dirty="0">
                <a:solidFill>
                  <a:srgbClr val="161615"/>
                </a:solidFill>
                <a:latin typeface="Arial" panose="020B0604020202020204" pitchFamily="34" charset="0"/>
              </a:rPr>
              <a:t> </a:t>
            </a:r>
            <a:r>
              <a:rPr lang="en-IN" b="1" dirty="0">
                <a:solidFill>
                  <a:srgbClr val="161615"/>
                </a:solidFill>
                <a:effectLst/>
                <a:latin typeface="Arial" panose="020B0604020202020204" pitchFamily="34" charset="0"/>
              </a:rPr>
              <a:t>Network</a:t>
            </a:r>
            <a:endParaRPr lang="en-IN" dirty="0">
              <a:solidFill>
                <a:srgbClr val="161615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034D84-4014-F528-B0F6-39F58D7A7277}"/>
              </a:ext>
            </a:extLst>
          </p:cNvPr>
          <p:cNvSpPr txBox="1"/>
          <p:nvPr/>
        </p:nvSpPr>
        <p:spPr>
          <a:xfrm>
            <a:off x="1473200" y="2430411"/>
            <a:ext cx="16594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>
                <a:solidFill>
                  <a:srgbClr val="161615"/>
                </a:solidFill>
                <a:effectLst/>
                <a:latin typeface="Arial" panose="020B0604020202020204" pitchFamily="34" charset="0"/>
              </a:rPr>
              <a:t>Decision tree</a:t>
            </a:r>
            <a:endParaRPr lang="en-IN" dirty="0">
              <a:solidFill>
                <a:srgbClr val="161615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7B51690-EBC7-5335-86B8-EAE4AC057BE5}"/>
              </a:ext>
            </a:extLst>
          </p:cNvPr>
          <p:cNvSpPr txBox="1"/>
          <p:nvPr/>
        </p:nvSpPr>
        <p:spPr>
          <a:xfrm>
            <a:off x="3048000" y="3827608"/>
            <a:ext cx="2159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>
                <a:solidFill>
                  <a:srgbClr val="161615"/>
                </a:solidFill>
                <a:effectLst/>
                <a:latin typeface="Arial" panose="020B0604020202020204" pitchFamily="34" charset="0"/>
              </a:rPr>
              <a:t>Deep Q-Learning</a:t>
            </a:r>
            <a:endParaRPr lang="en-IN" dirty="0">
              <a:solidFill>
                <a:srgbClr val="161615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E71896A-1E32-3A51-E277-5640CE731CF2}"/>
              </a:ext>
            </a:extLst>
          </p:cNvPr>
          <p:cNvSpPr txBox="1"/>
          <p:nvPr/>
        </p:nvSpPr>
        <p:spPr>
          <a:xfrm>
            <a:off x="9594850" y="3305448"/>
            <a:ext cx="15155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 err="1">
                <a:solidFill>
                  <a:srgbClr val="161615"/>
                </a:solidFill>
                <a:effectLst/>
                <a:latin typeface="Arial" panose="020B0604020202020204" pitchFamily="34" charset="0"/>
              </a:rPr>
              <a:t>EfficientNet</a:t>
            </a:r>
            <a:endParaRPr lang="en-IN" dirty="0">
              <a:solidFill>
                <a:srgbClr val="161615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7D79977-5E1B-A239-4DB3-D71FE3D38EF5}"/>
              </a:ext>
            </a:extLst>
          </p:cNvPr>
          <p:cNvSpPr txBox="1"/>
          <p:nvPr/>
        </p:nvSpPr>
        <p:spPr>
          <a:xfrm>
            <a:off x="7814734" y="3458276"/>
            <a:ext cx="7620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>
                <a:solidFill>
                  <a:srgbClr val="161615"/>
                </a:solidFill>
                <a:effectLst/>
                <a:latin typeface="Arial" panose="020B0604020202020204" pitchFamily="34" charset="0"/>
              </a:rPr>
              <a:t>GAN</a:t>
            </a:r>
            <a:endParaRPr lang="en-IN" dirty="0">
              <a:solidFill>
                <a:srgbClr val="161615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3CB9B10-6AC0-B5D2-379A-5A034DEDC782}"/>
              </a:ext>
            </a:extLst>
          </p:cNvPr>
          <p:cNvSpPr txBox="1"/>
          <p:nvPr/>
        </p:nvSpPr>
        <p:spPr>
          <a:xfrm>
            <a:off x="3996267" y="2810285"/>
            <a:ext cx="38184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>
                <a:solidFill>
                  <a:srgbClr val="161615"/>
                </a:solidFill>
                <a:effectLst/>
                <a:latin typeface="Arial" panose="020B0604020202020204" pitchFamily="34" charset="0"/>
              </a:rPr>
              <a:t>Graph neural</a:t>
            </a:r>
            <a:r>
              <a:rPr lang="en-IN" dirty="0">
                <a:solidFill>
                  <a:srgbClr val="161615"/>
                </a:solidFill>
                <a:latin typeface="Arial" panose="020B0604020202020204" pitchFamily="34" charset="0"/>
              </a:rPr>
              <a:t> </a:t>
            </a:r>
            <a:r>
              <a:rPr lang="en-IN" b="1" dirty="0">
                <a:solidFill>
                  <a:srgbClr val="161615"/>
                </a:solidFill>
                <a:effectLst/>
                <a:latin typeface="Arial" panose="020B0604020202020204" pitchFamily="34" charset="0"/>
              </a:rPr>
              <a:t>networks</a:t>
            </a:r>
            <a:r>
              <a:rPr lang="en-IN" dirty="0">
                <a:solidFill>
                  <a:srgbClr val="161615"/>
                </a:solidFill>
                <a:latin typeface="Arial" panose="020B0604020202020204" pitchFamily="34" charset="0"/>
              </a:rPr>
              <a:t> </a:t>
            </a:r>
            <a:r>
              <a:rPr lang="en-IN" b="1" dirty="0">
                <a:solidFill>
                  <a:srgbClr val="161615"/>
                </a:solidFill>
                <a:effectLst/>
                <a:latin typeface="Arial" panose="020B0604020202020204" pitchFamily="34" charset="0"/>
              </a:rPr>
              <a:t>(GNNs)</a:t>
            </a:r>
            <a:endParaRPr lang="en-IN" dirty="0">
              <a:solidFill>
                <a:srgbClr val="161615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8DC24EB-8FEE-F933-C787-49D8CD3D1212}"/>
              </a:ext>
            </a:extLst>
          </p:cNvPr>
          <p:cNvSpPr txBox="1"/>
          <p:nvPr/>
        </p:nvSpPr>
        <p:spPr>
          <a:xfrm>
            <a:off x="772260" y="5917673"/>
            <a:ext cx="33933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>
                <a:solidFill>
                  <a:srgbClr val="161615"/>
                </a:solidFill>
                <a:effectLst/>
                <a:latin typeface="Arial" panose="020B0604020202020204" pitchFamily="34" charset="0"/>
              </a:rPr>
              <a:t>Hidden</a:t>
            </a:r>
            <a:r>
              <a:rPr lang="en-IN" dirty="0">
                <a:solidFill>
                  <a:srgbClr val="161615"/>
                </a:solidFill>
                <a:latin typeface="Arial" panose="020B0604020202020204" pitchFamily="34" charset="0"/>
              </a:rPr>
              <a:t> </a:t>
            </a:r>
            <a:r>
              <a:rPr lang="en-IN" b="1" dirty="0">
                <a:solidFill>
                  <a:srgbClr val="161615"/>
                </a:solidFill>
                <a:effectLst/>
                <a:latin typeface="Arial" panose="020B0604020202020204" pitchFamily="34" charset="0"/>
              </a:rPr>
              <a:t>Markov</a:t>
            </a:r>
            <a:r>
              <a:rPr lang="en-IN" dirty="0">
                <a:solidFill>
                  <a:srgbClr val="161615"/>
                </a:solidFill>
                <a:latin typeface="Arial" panose="020B0604020202020204" pitchFamily="34" charset="0"/>
              </a:rPr>
              <a:t> </a:t>
            </a:r>
            <a:r>
              <a:rPr lang="en-IN" b="1" dirty="0">
                <a:solidFill>
                  <a:srgbClr val="161615"/>
                </a:solidFill>
                <a:effectLst/>
                <a:latin typeface="Arial" panose="020B0604020202020204" pitchFamily="34" charset="0"/>
              </a:rPr>
              <a:t>Model (HMM)</a:t>
            </a:r>
            <a:endParaRPr lang="en-IN" dirty="0">
              <a:solidFill>
                <a:srgbClr val="161615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88392CD-5DE2-D224-26CD-A3FFAE9DAE2E}"/>
              </a:ext>
            </a:extLst>
          </p:cNvPr>
          <p:cNvSpPr txBox="1"/>
          <p:nvPr/>
        </p:nvSpPr>
        <p:spPr>
          <a:xfrm>
            <a:off x="9211734" y="2597970"/>
            <a:ext cx="13758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>
                <a:solidFill>
                  <a:srgbClr val="161615"/>
                </a:solidFill>
                <a:effectLst/>
                <a:latin typeface="Arial" panose="020B0604020202020204" pitchFamily="34" charset="0"/>
              </a:rPr>
              <a:t>LSTM</a:t>
            </a:r>
            <a:endParaRPr lang="en-IN" dirty="0">
              <a:solidFill>
                <a:srgbClr val="161615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A960112-59C9-086F-20C6-44DA6C61F045}"/>
              </a:ext>
            </a:extLst>
          </p:cNvPr>
          <p:cNvSpPr txBox="1"/>
          <p:nvPr/>
        </p:nvSpPr>
        <p:spPr>
          <a:xfrm>
            <a:off x="550333" y="1137230"/>
            <a:ext cx="1752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>
                <a:solidFill>
                  <a:srgbClr val="161615"/>
                </a:solidFill>
                <a:effectLst/>
                <a:latin typeface="Arial" panose="020B0604020202020204" pitchFamily="34" charset="0"/>
              </a:rPr>
              <a:t>Monte Carlo</a:t>
            </a:r>
            <a:endParaRPr lang="en-IN" dirty="0">
              <a:solidFill>
                <a:srgbClr val="161615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49A172F-6D02-045D-52A6-6620D685E265}"/>
              </a:ext>
            </a:extLst>
          </p:cNvPr>
          <p:cNvSpPr txBox="1"/>
          <p:nvPr/>
        </p:nvSpPr>
        <p:spPr>
          <a:xfrm>
            <a:off x="5278965" y="5188569"/>
            <a:ext cx="27262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>
                <a:solidFill>
                  <a:srgbClr val="161615"/>
                </a:solidFill>
                <a:effectLst/>
                <a:latin typeface="Arial" panose="020B0604020202020204" pitchFamily="34" charset="0"/>
              </a:rPr>
              <a:t>Naive Bayes</a:t>
            </a:r>
            <a:r>
              <a:rPr lang="en-IN" dirty="0">
                <a:solidFill>
                  <a:srgbClr val="161615"/>
                </a:solidFill>
                <a:latin typeface="Arial" panose="020B0604020202020204" pitchFamily="34" charset="0"/>
              </a:rPr>
              <a:t> </a:t>
            </a:r>
            <a:r>
              <a:rPr lang="en-IN" b="1" dirty="0">
                <a:solidFill>
                  <a:srgbClr val="161615"/>
                </a:solidFill>
                <a:effectLst/>
                <a:latin typeface="Arial" panose="020B0604020202020204" pitchFamily="34" charset="0"/>
              </a:rPr>
              <a:t>classifiers</a:t>
            </a:r>
            <a:endParaRPr lang="en-IN" dirty="0">
              <a:solidFill>
                <a:srgbClr val="161615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A72097C-8AA2-6BEC-6C1F-2AAB6FB6FD48}"/>
              </a:ext>
            </a:extLst>
          </p:cNvPr>
          <p:cNvSpPr txBox="1"/>
          <p:nvPr/>
        </p:nvSpPr>
        <p:spPr>
          <a:xfrm>
            <a:off x="6296590" y="531824"/>
            <a:ext cx="36642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>
                <a:solidFill>
                  <a:srgbClr val="161615"/>
                </a:solidFill>
                <a:effectLst/>
                <a:latin typeface="Arial" panose="020B0604020202020204" pitchFamily="34" charset="0"/>
              </a:rPr>
              <a:t>Principal</a:t>
            </a:r>
            <a:r>
              <a:rPr lang="en-IN" dirty="0">
                <a:solidFill>
                  <a:srgbClr val="161615"/>
                </a:solidFill>
                <a:latin typeface="Arial" panose="020B0604020202020204" pitchFamily="34" charset="0"/>
              </a:rPr>
              <a:t> </a:t>
            </a:r>
            <a:r>
              <a:rPr lang="en-IN" b="1" dirty="0">
                <a:solidFill>
                  <a:srgbClr val="161615"/>
                </a:solidFill>
                <a:effectLst/>
                <a:latin typeface="Arial" panose="020B0604020202020204" pitchFamily="34" charset="0"/>
              </a:rPr>
              <a:t>Component</a:t>
            </a:r>
            <a:r>
              <a:rPr lang="en-IN" dirty="0">
                <a:solidFill>
                  <a:srgbClr val="161615"/>
                </a:solidFill>
                <a:latin typeface="Arial" panose="020B0604020202020204" pitchFamily="34" charset="0"/>
              </a:rPr>
              <a:t> </a:t>
            </a:r>
            <a:r>
              <a:rPr lang="en-IN" b="1" dirty="0">
                <a:solidFill>
                  <a:srgbClr val="161615"/>
                </a:solidFill>
                <a:effectLst/>
                <a:latin typeface="Arial" panose="020B0604020202020204" pitchFamily="34" charset="0"/>
              </a:rPr>
              <a:t>Analysis</a:t>
            </a:r>
            <a:endParaRPr lang="en-IN" dirty="0">
              <a:solidFill>
                <a:srgbClr val="161615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E44BDDF-C0F1-2667-7D8D-0AD426B31220}"/>
              </a:ext>
            </a:extLst>
          </p:cNvPr>
          <p:cNvSpPr txBox="1"/>
          <p:nvPr/>
        </p:nvSpPr>
        <p:spPr>
          <a:xfrm>
            <a:off x="1473369" y="229094"/>
            <a:ext cx="15155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>
                <a:solidFill>
                  <a:srgbClr val="161615"/>
                </a:solidFill>
                <a:effectLst/>
                <a:latin typeface="Arial" panose="020B0604020202020204" pitchFamily="34" charset="0"/>
              </a:rPr>
              <a:t>Q-learning</a:t>
            </a:r>
            <a:endParaRPr lang="en-IN" dirty="0">
              <a:solidFill>
                <a:srgbClr val="161615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BF1209E-FD28-E65E-CE75-BEC19A257FE4}"/>
              </a:ext>
            </a:extLst>
          </p:cNvPr>
          <p:cNvSpPr txBox="1"/>
          <p:nvPr/>
        </p:nvSpPr>
        <p:spPr>
          <a:xfrm>
            <a:off x="6489699" y="4286067"/>
            <a:ext cx="30310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>
                <a:solidFill>
                  <a:srgbClr val="161615"/>
                </a:solidFill>
                <a:effectLst/>
                <a:latin typeface="Arial" panose="020B0604020202020204" pitchFamily="34" charset="0"/>
              </a:rPr>
              <a:t>Recurrent</a:t>
            </a:r>
            <a:r>
              <a:rPr lang="en-IN" dirty="0">
                <a:solidFill>
                  <a:srgbClr val="161615"/>
                </a:solidFill>
                <a:latin typeface="Arial" panose="020B0604020202020204" pitchFamily="34" charset="0"/>
              </a:rPr>
              <a:t> </a:t>
            </a:r>
            <a:r>
              <a:rPr lang="en-IN" b="1" dirty="0">
                <a:solidFill>
                  <a:srgbClr val="161615"/>
                </a:solidFill>
                <a:effectLst/>
                <a:latin typeface="Arial" panose="020B0604020202020204" pitchFamily="34" charset="0"/>
              </a:rPr>
              <a:t>neural</a:t>
            </a:r>
            <a:r>
              <a:rPr lang="en-IN" dirty="0">
                <a:solidFill>
                  <a:srgbClr val="161615"/>
                </a:solidFill>
                <a:latin typeface="Arial" panose="020B0604020202020204" pitchFamily="34" charset="0"/>
              </a:rPr>
              <a:t> </a:t>
            </a:r>
            <a:r>
              <a:rPr lang="en-IN" b="1" dirty="0">
                <a:solidFill>
                  <a:srgbClr val="161615"/>
                </a:solidFill>
                <a:effectLst/>
                <a:latin typeface="Arial" panose="020B0604020202020204" pitchFamily="34" charset="0"/>
              </a:rPr>
              <a:t>network</a:t>
            </a:r>
            <a:endParaRPr lang="en-IN" dirty="0">
              <a:solidFill>
                <a:srgbClr val="161615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6FE908F-28F2-7D6D-27DA-DC7ECE85A43D}"/>
              </a:ext>
            </a:extLst>
          </p:cNvPr>
          <p:cNvSpPr txBox="1"/>
          <p:nvPr/>
        </p:nvSpPr>
        <p:spPr>
          <a:xfrm>
            <a:off x="8371415" y="5917673"/>
            <a:ext cx="28321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>
                <a:solidFill>
                  <a:srgbClr val="161615"/>
                </a:solidFill>
                <a:effectLst/>
                <a:latin typeface="Arial" panose="020B0604020202020204" pitchFamily="34" charset="0"/>
              </a:rPr>
              <a:t>Support</a:t>
            </a:r>
            <a:r>
              <a:rPr lang="en-IN" dirty="0">
                <a:solidFill>
                  <a:srgbClr val="161615"/>
                </a:solidFill>
                <a:latin typeface="Arial" panose="020B0604020202020204" pitchFamily="34" charset="0"/>
              </a:rPr>
              <a:t> </a:t>
            </a:r>
            <a:r>
              <a:rPr lang="en-IN" b="1" dirty="0">
                <a:solidFill>
                  <a:srgbClr val="161615"/>
                </a:solidFill>
                <a:effectLst/>
                <a:latin typeface="Arial" panose="020B0604020202020204" pitchFamily="34" charset="0"/>
              </a:rPr>
              <a:t>vector</a:t>
            </a:r>
            <a:r>
              <a:rPr lang="en-IN" dirty="0">
                <a:solidFill>
                  <a:srgbClr val="161615"/>
                </a:solidFill>
                <a:latin typeface="Arial" panose="020B0604020202020204" pitchFamily="34" charset="0"/>
              </a:rPr>
              <a:t> </a:t>
            </a:r>
            <a:r>
              <a:rPr lang="en-IN" b="1" dirty="0">
                <a:solidFill>
                  <a:srgbClr val="161615"/>
                </a:solidFill>
                <a:effectLst/>
                <a:latin typeface="Arial" panose="020B0604020202020204" pitchFamily="34" charset="0"/>
              </a:rPr>
              <a:t>machine</a:t>
            </a:r>
            <a:endParaRPr lang="en-IN" dirty="0">
              <a:solidFill>
                <a:srgbClr val="161615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46782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F255FA-9BAF-C6D3-523B-2F7B8AC98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4559B1-0AE9-F726-98FF-44F5BA0716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 descr="text and logo along with a picture of a map">
            <a:extLst>
              <a:ext uri="{FF2B5EF4-FFF2-40B4-BE49-F238E27FC236}">
                <a16:creationId xmlns:a16="http://schemas.microsoft.com/office/drawing/2014/main" id="{9F0DD610-E379-0828-2D74-3E8768CD28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1588" y="0"/>
            <a:ext cx="96472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89681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7B60BD-A0A5-7B7B-3C1B-D183C5AE49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4017" y="228326"/>
            <a:ext cx="7729728" cy="1188720"/>
          </a:xfrm>
        </p:spPr>
        <p:txBody>
          <a:bodyPr/>
          <a:lstStyle/>
          <a:p>
            <a:r>
              <a:rPr lang="en-US" dirty="0"/>
              <a:t>ML OPs</a:t>
            </a:r>
          </a:p>
        </p:txBody>
      </p:sp>
      <p:pic>
        <p:nvPicPr>
          <p:cNvPr id="3076" name="Picture 4" descr="Pipeline">
            <a:extLst>
              <a:ext uri="{FF2B5EF4-FFF2-40B4-BE49-F238E27FC236}">
                <a16:creationId xmlns:a16="http://schemas.microsoft.com/office/drawing/2014/main" id="{BABC82D6-76F1-E4C5-AE85-7DE04C0FCA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61292"/>
            <a:ext cx="12192000" cy="473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2C38320-C7B5-8663-713A-5617ED590F9E}"/>
              </a:ext>
            </a:extLst>
          </p:cNvPr>
          <p:cNvSpPr txBox="1"/>
          <p:nvPr/>
        </p:nvSpPr>
        <p:spPr>
          <a:xfrm>
            <a:off x="9652009" y="6477268"/>
            <a:ext cx="2539991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Image </a:t>
            </a:r>
            <a:r>
              <a:rPr lang="en-US" sz="800" dirty="0" err="1">
                <a:solidFill>
                  <a:schemeClr val="bg1"/>
                </a:solidFill>
              </a:rPr>
              <a:t>src</a:t>
            </a:r>
            <a:r>
              <a:rPr lang="en-US" sz="800" dirty="0">
                <a:solidFill>
                  <a:schemeClr val="bg1"/>
                </a:solidFill>
              </a:rPr>
              <a:t>: https://</a:t>
            </a:r>
            <a:r>
              <a:rPr lang="en-US" sz="800" dirty="0" err="1">
                <a:solidFill>
                  <a:schemeClr val="bg1"/>
                </a:solidFill>
              </a:rPr>
              <a:t>valohai.com</a:t>
            </a:r>
            <a:r>
              <a:rPr lang="en-US" sz="800" dirty="0">
                <a:solidFill>
                  <a:schemeClr val="bg1"/>
                </a:solidFill>
              </a:rPr>
              <a:t>/machine-learning-pipeline/</a:t>
            </a:r>
          </a:p>
        </p:txBody>
      </p:sp>
    </p:spTree>
    <p:extLst>
      <p:ext uri="{BB962C8B-B14F-4D97-AF65-F5344CB8AC3E}">
        <p14:creationId xmlns:p14="http://schemas.microsoft.com/office/powerpoint/2010/main" val="535869818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{C4C7CF13-29B0-8D45-B9CB-AC8060A901DD}tf10001120</Template>
  <TotalTime>5785</TotalTime>
  <Words>468</Words>
  <Application>Microsoft Macintosh PowerPoint</Application>
  <PresentationFormat>Widescreen</PresentationFormat>
  <Paragraphs>123</Paragraphs>
  <Slides>32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0" baseType="lpstr">
      <vt:lpstr>Abadi MT Condensed Light</vt:lpstr>
      <vt:lpstr>Arial</vt:lpstr>
      <vt:lpstr>Calibri</vt:lpstr>
      <vt:lpstr>Gill Sans MT</vt:lpstr>
      <vt:lpstr>Mont</vt:lpstr>
      <vt:lpstr>roboto</vt:lpstr>
      <vt:lpstr>Source Sans Pro</vt:lpstr>
      <vt:lpstr>Parcel</vt:lpstr>
      <vt:lpstr>PowerPoint Presentation</vt:lpstr>
      <vt:lpstr>PowerPoint Presentation</vt:lpstr>
      <vt:lpstr>PowerPoint Presentation</vt:lpstr>
      <vt:lpstr>Project leaders</vt:lpstr>
      <vt:lpstr>Machine learning</vt:lpstr>
      <vt:lpstr>PowerPoint Presentation</vt:lpstr>
      <vt:lpstr>How to ml</vt:lpstr>
      <vt:lpstr>PowerPoint Presentation</vt:lpstr>
      <vt:lpstr>ML OPs</vt:lpstr>
      <vt:lpstr>ML Ops - The Manual Cycle</vt:lpstr>
      <vt:lpstr>ML Ops - The Automated Pipeline</vt:lpstr>
      <vt:lpstr>ML01:2023 Input Manipulation Attack</vt:lpstr>
      <vt:lpstr>Case of Autonomous Vehicle</vt:lpstr>
      <vt:lpstr>ML02:2023 Data Poisoning Attack</vt:lpstr>
      <vt:lpstr>Case of waf </vt:lpstr>
      <vt:lpstr>ML03:2023 Model Inversion Attack</vt:lpstr>
      <vt:lpstr>Case of Bot Detection</vt:lpstr>
      <vt:lpstr>ML04:2023 Membership Inference Attack</vt:lpstr>
      <vt:lpstr>Case of Banking</vt:lpstr>
      <vt:lpstr>ML05:2023 Model Stealing</vt:lpstr>
      <vt:lpstr>Case of Cloning ML Model </vt:lpstr>
      <vt:lpstr>ML06:2023 AI Supply Chain Attacks</vt:lpstr>
      <vt:lpstr>Case of Trojans </vt:lpstr>
      <vt:lpstr>ML07:2023 Transfer Learning Attack</vt:lpstr>
      <vt:lpstr>Case of Backdoor</vt:lpstr>
      <vt:lpstr>ML08:2023 Model Skewing</vt:lpstr>
      <vt:lpstr>Case of Feedback</vt:lpstr>
      <vt:lpstr>ML09:2023 Output Integrity Attack</vt:lpstr>
      <vt:lpstr>Case of Classifiers </vt:lpstr>
      <vt:lpstr>ML10:2023 Model Poisoning</vt:lpstr>
      <vt:lpstr>Case of Spams</vt:lpstr>
      <vt:lpstr>Contributors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OWASP ML Top 10  Null  |  Hyderabad</dc:title>
  <dc:creator>Nishanth M S</dc:creator>
  <cp:lastModifiedBy>Nishanth M S</cp:lastModifiedBy>
  <cp:revision>12</cp:revision>
  <dcterms:created xsi:type="dcterms:W3CDTF">2023-11-24T04:58:25Z</dcterms:created>
  <dcterms:modified xsi:type="dcterms:W3CDTF">2023-11-28T12:03:50Z</dcterms:modified>
</cp:coreProperties>
</file>